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65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CCFFFF"/>
    <a:srgbClr val="000099"/>
    <a:srgbClr val="0000FF"/>
    <a:srgbClr val="FF9999"/>
    <a:srgbClr val="FFCC99"/>
    <a:srgbClr val="FFFF99"/>
    <a:srgbClr val="FFFFCC"/>
    <a:srgbClr val="33CC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1" autoAdjust="0"/>
    <p:restoredTop sz="99666" autoAdjust="0"/>
  </p:normalViewPr>
  <p:slideViewPr>
    <p:cSldViewPr showGuides="1">
      <p:cViewPr varScale="1">
        <p:scale>
          <a:sx n="114" d="100"/>
          <a:sy n="114" d="100"/>
        </p:scale>
        <p:origin x="1848" y="108"/>
      </p:cViewPr>
      <p:guideLst>
        <p:guide orient="horz" pos="2161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95021BD-4B42-43BF-A6B2-95189DF6A8E7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AB1475-11F4-422A-8BE9-7203EE18BB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187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1475-11F4-422A-8BE9-7203EE18BB29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865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A601-0C61-4A20-BE62-C83EA78F6D57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3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4BEC-9B9C-47D2-9730-5FEC00C8992F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23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7BB8-E134-4D4C-9A38-00F77D063163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214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6BBD2-F5E2-442F-BDD5-8258345A8007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92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000C-786F-44BD-B6ED-380F84FB58A6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97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F2EB-85D5-4FFA-8283-1329ACD1F28F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336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0657-4951-4B7D-8D59-7AFA5EEC281D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41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58D00-E945-4639-A600-F7605B23DF8C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823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D3617-365F-40DA-AD3D-928359915462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15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27B9-7F3A-4F3A-90A7-67B030C9FF32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515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E5B6-E6B0-4D0A-919A-E529709AC479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86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A186195-EEEB-4E3D-A244-0BB107F7F967}" type="datetimeFigureOut">
              <a:rPr lang="ja-JP" altLang="en-US"/>
              <a:pPr>
                <a:defRPr/>
              </a:pPr>
              <a:t>2018/5/2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56ABB2-73AC-4B0C-AC0F-68C286A990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7"/>
          <p:cNvSpPr>
            <a:spLocks noChangeArrowheads="1"/>
          </p:cNvSpPr>
          <p:nvPr/>
        </p:nvSpPr>
        <p:spPr bwMode="auto">
          <a:xfrm>
            <a:off x="0" y="0"/>
            <a:ext cx="9906000" cy="50323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56" tIns="41978" rIns="83956" bIns="41978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バリアフリー車両に係る特例措置の延長 （自動車重量税）</a:t>
            </a:r>
            <a:endParaRPr lang="ja-JP" altLang="en-US" sz="1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66545" y="546060"/>
            <a:ext cx="9792000" cy="497675"/>
          </a:xfrm>
          <a:prstGeom prst="rect">
            <a:avLst/>
          </a:prstGeom>
          <a:gradFill rotWithShape="1">
            <a:gsLst>
              <a:gs pos="0">
                <a:srgbClr val="CCFF33">
                  <a:gamma/>
                  <a:shade val="85882"/>
                  <a:invGamma/>
                  <a:alpha val="56000"/>
                </a:srgbClr>
              </a:gs>
              <a:gs pos="50000">
                <a:srgbClr val="CCFF33">
                  <a:alpha val="36000"/>
                </a:srgbClr>
              </a:gs>
              <a:gs pos="100000">
                <a:srgbClr val="CCFF33">
                  <a:gamma/>
                  <a:shade val="85882"/>
                  <a:invGamma/>
                  <a:alpha val="56000"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462" tIns="41231" rIns="82462" bIns="41231" anchor="ctr"/>
          <a:lstStyle/>
          <a:p>
            <a:pPr defTabSz="823913">
              <a:defRPr/>
            </a:pPr>
            <a:r>
              <a:rPr lang="ja-JP" altLang="en-US" sz="1400" dirty="0">
                <a:latin typeface="Arial" charset="0"/>
                <a:ea typeface="ＭＳ Ｐゴシック" charset="-128"/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9624" y="5285660"/>
            <a:ext cx="1653835" cy="3013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特例措置の内容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-2274904" y="3808483"/>
            <a:ext cx="1440000" cy="2700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要　望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1275" y="2009597"/>
            <a:ext cx="9770672" cy="2329228"/>
          </a:xfrm>
          <a:prstGeom prst="rect">
            <a:avLst/>
          </a:prstGeom>
          <a:noFill/>
          <a:ln w="25400" cap="flat" cmpd="sng" algn="ctr">
            <a:solidFill>
              <a:srgbClr val="000099"/>
            </a:solidFill>
            <a:prstDash val="solid"/>
          </a:ln>
          <a:effectLst/>
        </p:spPr>
        <p:txBody>
          <a:bodyPr lIns="99692" tIns="66462" rIns="66462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8" b="0" i="0" u="none" strike="noStrike" kern="0" cap="none" spc="-92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96300" y="2838652"/>
            <a:ext cx="6624638" cy="1446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mpd="dbl" algn="ctr">
            <a:solidFill>
              <a:srgbClr val="0070C0"/>
            </a:solidFill>
            <a:miter lim="800000"/>
            <a:headEnd/>
            <a:tailEnd/>
          </a:ln>
        </p:spPr>
        <p:txBody>
          <a:bodyPr lIns="108000" tIns="288000" rIns="90000" bIns="46800"/>
          <a:lstStyle/>
          <a:p>
            <a:pPr marL="180000" indent="144000" eaLnBrk="1" hangingPunct="1">
              <a:lnSpc>
                <a:spcPct val="150000"/>
              </a:lnSpc>
              <a:defRPr/>
            </a:pPr>
            <a:endParaRPr lang="ja-JP" altLang="en-US" sz="1150" dirty="0">
              <a:latin typeface="+mn-ea"/>
              <a:ea typeface="+mn-ea"/>
            </a:endParaRPr>
          </a:p>
        </p:txBody>
      </p:sp>
      <p:pic>
        <p:nvPicPr>
          <p:cNvPr id="29" name="Picture 6" descr="http://www.tochibuskyo.or.jp/images/lift_bus_kank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285" y="3153902"/>
            <a:ext cx="1665287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テキスト ボックス 12"/>
          <p:cNvSpPr txBox="1">
            <a:spLocks noChangeArrowheads="1"/>
          </p:cNvSpPr>
          <p:nvPr/>
        </p:nvSpPr>
        <p:spPr bwMode="auto">
          <a:xfrm>
            <a:off x="911941" y="2854559"/>
            <a:ext cx="1223963" cy="350838"/>
          </a:xfrm>
          <a:prstGeom prst="rect">
            <a:avLst/>
          </a:prstGeom>
          <a:noFill/>
          <a:ln w="25400" cmpd="dbl" algn="ctr">
            <a:noFill/>
            <a:miter lim="800000"/>
            <a:headEnd/>
            <a:tailEnd/>
          </a:ln>
        </p:spPr>
        <p:txBody>
          <a:bodyPr lIns="108000" tIns="72000" rIns="90000" bIns="46800" anchor="ctr">
            <a:spAutoFit/>
          </a:bodyPr>
          <a:lstStyle/>
          <a:p>
            <a:pPr marL="179388" indent="-457200"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ja-JP" sz="1000" dirty="0">
                <a:latin typeface="+mn-ea"/>
                <a:ea typeface="+mn-ea"/>
              </a:rPr>
              <a:t>【</a:t>
            </a:r>
            <a:r>
              <a:rPr lang="ja-JP" altLang="en-US" sz="1000" dirty="0">
                <a:latin typeface="+mn-ea"/>
                <a:ea typeface="+mn-ea"/>
              </a:rPr>
              <a:t>ノンステップバス</a:t>
            </a:r>
            <a:r>
              <a:rPr lang="en-US" altLang="ja-JP" sz="1000" dirty="0">
                <a:latin typeface="+mn-ea"/>
                <a:ea typeface="+mn-ea"/>
              </a:rPr>
              <a:t>】</a:t>
            </a:r>
            <a:endParaRPr lang="ja-JP" altLang="en-US" sz="1000" dirty="0">
              <a:latin typeface="+mn-ea"/>
              <a:ea typeface="+mn-ea"/>
            </a:endParaRPr>
          </a:p>
        </p:txBody>
      </p:sp>
      <p:sp>
        <p:nvSpPr>
          <p:cNvPr id="31" name="テキスト ボックス 13"/>
          <p:cNvSpPr txBox="1">
            <a:spLocks noChangeArrowheads="1"/>
          </p:cNvSpPr>
          <p:nvPr/>
        </p:nvSpPr>
        <p:spPr bwMode="auto">
          <a:xfrm>
            <a:off x="4319688" y="2955614"/>
            <a:ext cx="2565400" cy="196850"/>
          </a:xfrm>
          <a:prstGeom prst="rect">
            <a:avLst/>
          </a:prstGeom>
          <a:noFill/>
          <a:ln w="25400" cmpd="dbl" algn="ctr">
            <a:noFill/>
            <a:miter lim="800000"/>
            <a:headEnd/>
            <a:tailEnd/>
          </a:ln>
        </p:spPr>
        <p:txBody>
          <a:bodyPr lIns="108000" tIns="72000" rIns="90000" bIns="46800" anchor="ctr">
            <a:spAutoFit/>
          </a:bodyPr>
          <a:lstStyle/>
          <a:p>
            <a:pPr marL="179388" indent="-457200" eaLnBrk="1" hangingPunct="1">
              <a:lnSpc>
                <a:spcPts val="600"/>
              </a:lnSpc>
              <a:spcBef>
                <a:spcPts val="1200"/>
              </a:spcBef>
              <a:defRPr/>
            </a:pPr>
            <a:r>
              <a:rPr lang="en-US" altLang="ja-JP" sz="1000" dirty="0">
                <a:latin typeface="+mn-ea"/>
                <a:ea typeface="+mn-ea"/>
              </a:rPr>
              <a:t>【</a:t>
            </a:r>
            <a:r>
              <a:rPr lang="ja-JP" altLang="en-US" sz="1000" dirty="0">
                <a:latin typeface="+mn-ea"/>
                <a:ea typeface="+mn-ea"/>
              </a:rPr>
              <a:t>リフト付きバス</a:t>
            </a:r>
            <a:r>
              <a:rPr lang="en-US" altLang="ja-JP" sz="1000" dirty="0">
                <a:latin typeface="+mn-ea"/>
                <a:ea typeface="+mn-ea"/>
              </a:rPr>
              <a:t>】</a:t>
            </a:r>
            <a:endParaRPr lang="ja-JP" altLang="en-US" sz="1000" dirty="0">
              <a:latin typeface="+mn-ea"/>
              <a:ea typeface="+mn-ea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14" y="3155490"/>
            <a:ext cx="15478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7124652" y="2830068"/>
            <a:ext cx="2422537" cy="1446507"/>
          </a:xfrm>
          <a:prstGeom prst="rect">
            <a:avLst/>
          </a:prstGeom>
          <a:solidFill>
            <a:srgbClr val="FFFF99"/>
          </a:solidFill>
          <a:ln w="25400" cmpd="dbl" algn="ctr">
            <a:solidFill>
              <a:srgbClr val="0070C0"/>
            </a:solidFill>
            <a:miter lim="800000"/>
            <a:headEnd/>
            <a:tailEnd/>
          </a:ln>
        </p:spPr>
        <p:txBody>
          <a:bodyPr lIns="108000" tIns="288000" rIns="90000" bIns="46800"/>
          <a:lstStyle/>
          <a:p>
            <a:pPr marL="180000" indent="144000" eaLnBrk="1" hangingPunct="1">
              <a:lnSpc>
                <a:spcPct val="150000"/>
              </a:lnSpc>
              <a:defRPr/>
            </a:pPr>
            <a:endParaRPr lang="ja-JP" altLang="en-US" sz="1150" dirty="0">
              <a:latin typeface="+mn-ea"/>
              <a:ea typeface="+mn-ea"/>
            </a:endParaRPr>
          </a:p>
        </p:txBody>
      </p:sp>
      <p:pic>
        <p:nvPicPr>
          <p:cNvPr id="36" name="Picture 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322" y="3168345"/>
            <a:ext cx="16081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角丸四角形 36"/>
          <p:cNvSpPr/>
          <p:nvPr/>
        </p:nvSpPr>
        <p:spPr>
          <a:xfrm>
            <a:off x="2213514" y="2728967"/>
            <a:ext cx="3025775" cy="2079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anchor="ctr"/>
          <a:lstStyle/>
          <a:p>
            <a:pPr algn="ctr" eaLnBrk="1" hangingPunct="1">
              <a:defRPr/>
            </a:pPr>
            <a:r>
              <a:rPr lang="ja-JP" altLang="en-US" sz="1100" dirty="0">
                <a:solidFill>
                  <a:srgbClr val="002060"/>
                </a:solidFill>
                <a:latin typeface="+mn-ea"/>
              </a:rPr>
              <a:t>乗合バス事業者（路線定期運行に限る）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7685690" y="2732782"/>
            <a:ext cx="1295400" cy="2079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anchor="ctr"/>
          <a:lstStyle/>
          <a:p>
            <a:pPr algn="ctr" eaLnBrk="1" hangingPunct="1">
              <a:defRPr/>
            </a:pPr>
            <a:r>
              <a:rPr lang="ja-JP" altLang="en-US" sz="1100" dirty="0">
                <a:solidFill>
                  <a:srgbClr val="002060"/>
                </a:solidFill>
                <a:latin typeface="+mn-ea"/>
              </a:rPr>
              <a:t>タクシー事業者</a:t>
            </a:r>
          </a:p>
        </p:txBody>
      </p:sp>
      <p:pic>
        <p:nvPicPr>
          <p:cNvPr id="39" name="Picture 51" descr="C:\Users\sanda-t2zg\Desktop\図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40" y="3160461"/>
            <a:ext cx="1646238" cy="96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正方形/長方形 40"/>
          <p:cNvSpPr/>
          <p:nvPr/>
        </p:nvSpPr>
        <p:spPr>
          <a:xfrm>
            <a:off x="41275" y="4407004"/>
            <a:ext cx="9761843" cy="2378857"/>
          </a:xfrm>
          <a:prstGeom prst="rect">
            <a:avLst/>
          </a:prstGeom>
          <a:noFill/>
          <a:ln>
            <a:solidFill>
              <a:srgbClr val="000099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72000" rIns="72000" bIns="0" anchor="ctr"/>
          <a:lstStyle/>
          <a:p>
            <a:pPr eaLnBrk="1" hangingPunct="1">
              <a:defRPr/>
            </a:pPr>
            <a:endParaRPr lang="en-US" altLang="ja-JP" sz="1200" spc="-10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52611"/>
              </p:ext>
            </p:extLst>
          </p:nvPr>
        </p:nvGraphicFramePr>
        <p:xfrm>
          <a:off x="152389" y="5655196"/>
          <a:ext cx="9555727" cy="103551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44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01">
                <a:tc>
                  <a:txBody>
                    <a:bodyPr/>
                    <a:lstStyle/>
                    <a:p>
                      <a:r>
                        <a:rPr kumimoji="1" lang="ja-JP" altLang="en-US" sz="1300" b="0" dirty="0"/>
                        <a:t>ノンステップバス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/>
                        <a:t>構造・設備基準に適合した車両の初回分を免税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77">
                <a:tc>
                  <a:txBody>
                    <a:bodyPr/>
                    <a:lstStyle/>
                    <a:p>
                      <a:r>
                        <a:rPr kumimoji="1" lang="ja-JP" altLang="en-US" sz="1300" b="0" dirty="0"/>
                        <a:t>リフト付きバス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/>
                        <a:t>構造・設備基準に適合した車両の初回分を免税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300" b="0" dirty="0"/>
                        <a:t>ユニバーサルデザインタクシー（</a:t>
                      </a:r>
                      <a:r>
                        <a:rPr kumimoji="1" lang="en-US" altLang="ja-JP" sz="1300" b="0" dirty="0"/>
                        <a:t>UD</a:t>
                      </a:r>
                      <a:r>
                        <a:rPr kumimoji="1" lang="ja-JP" altLang="en-US" sz="1300" b="0" dirty="0"/>
                        <a:t>タクシー）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/>
                        <a:t>バリアフリー性能に優れた車両と認定された車両の初回分を免税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marL="91441" marR="91441"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テキスト ボックス 10"/>
          <p:cNvSpPr txBox="1">
            <a:spLocks noChangeArrowheads="1"/>
          </p:cNvSpPr>
          <p:nvPr/>
        </p:nvSpPr>
        <p:spPr bwMode="auto">
          <a:xfrm>
            <a:off x="41275" y="671910"/>
            <a:ext cx="9812338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9525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166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spc="-11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バリアフリー車両に係る自動車重量税の特例措置を延長する。</a:t>
            </a:r>
            <a:endParaRPr kumimoji="0" lang="en-US" altLang="ja-JP" sz="1300" kern="0" spc="-11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1275" y="1142132"/>
            <a:ext cx="9752754" cy="794977"/>
          </a:xfrm>
          <a:prstGeom prst="rect">
            <a:avLst/>
          </a:prstGeom>
          <a:noFill/>
          <a:ln w="25400" cap="flat" cmpd="sng" algn="ctr">
            <a:solidFill>
              <a:srgbClr val="000099"/>
            </a:solidFill>
            <a:prstDash val="solid"/>
          </a:ln>
          <a:effectLst/>
        </p:spPr>
        <p:txBody>
          <a:bodyPr lIns="99692" tIns="66462" rIns="66462" bIns="3323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endParaRPr kumimoji="0" lang="en-US" altLang="ja-JP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高齢者、障害者を含むすべての人々が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安心し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て生活す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る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こ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と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ができる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ユニバーサル社会の実現や、２０２０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年（平成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３２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年）の東京オリンピック・パラリンピックの円滑な実施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に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向けて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、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バリアフリー</a:t>
            </a:r>
            <a:r>
              <a:rPr kumimoji="0" lang="ja-JP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車両の</a:t>
            </a:r>
            <a:r>
              <a:rPr kumimoji="0" lang="ja-JP" altLang="ja-JP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普及を加速させていく必要がある。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0103" y="1134280"/>
            <a:ext cx="1816012" cy="25777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95363">
              <a:defRPr/>
            </a:pPr>
            <a:r>
              <a:rPr lang="ja-JP" alt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施策の背景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41275" y="2005288"/>
            <a:ext cx="1816012" cy="25777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95363">
              <a:defRPr/>
            </a:pPr>
            <a:r>
              <a:rPr lang="ja-JP" alt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施策の目標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103" y="4407004"/>
            <a:ext cx="1816012" cy="25777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95363">
              <a:defRPr/>
            </a:pPr>
            <a:r>
              <a:rPr lang="ja-JP" alt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要望の結果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4681" y="2261874"/>
            <a:ext cx="9951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バリアフリー法に基づく「移動等円滑化の促進に関する基本方針」による目標　</a:t>
            </a:r>
            <a:r>
              <a:rPr kumimoji="0" lang="en-US" altLang="ja-JP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【</a:t>
            </a:r>
            <a:r>
              <a:rPr kumimoji="0" lang="ja-JP" altLang="en-US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平成３２年度</a:t>
            </a:r>
            <a:r>
              <a:rPr kumimoji="0" lang="en-US" altLang="ja-JP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】</a:t>
            </a:r>
            <a:r>
              <a:rPr kumimoji="0" lang="ja-JP" altLang="en-US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kumimoji="0" lang="en-US" altLang="ja-JP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※</a:t>
            </a:r>
            <a:r>
              <a:rPr kumimoji="0" lang="ja-JP" altLang="en-US" sz="12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［　］内は平成２８年度末の実績</a:t>
            </a:r>
            <a:endParaRPr kumimoji="0" lang="en-US" altLang="ja-JP" sz="1200" kern="0" spc="-92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spc="-92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①ノンステップバス ： 約７０％［現状：５３．３％］ 　　　②リフト付きバス ： 約２５％［現状：６．０％］ 　　③福祉タクシー（ＵＤタクシー等） ： 約２８，０００台［現状：１５，１２８台］</a:t>
            </a:r>
            <a:endParaRPr kumimoji="0" lang="en-US" altLang="ja-JP" sz="1100" kern="0" spc="-92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3" name="テキスト ボックス 13"/>
          <p:cNvSpPr txBox="1">
            <a:spLocks noChangeArrowheads="1"/>
          </p:cNvSpPr>
          <p:nvPr/>
        </p:nvSpPr>
        <p:spPr bwMode="auto">
          <a:xfrm>
            <a:off x="3270141" y="4094558"/>
            <a:ext cx="2565400" cy="199277"/>
          </a:xfrm>
          <a:prstGeom prst="rect">
            <a:avLst/>
          </a:prstGeom>
          <a:noFill/>
          <a:ln w="25400" cmpd="dbl" algn="ctr">
            <a:noFill/>
            <a:miter lim="800000"/>
            <a:headEnd/>
            <a:tailEnd/>
          </a:ln>
        </p:spPr>
        <p:txBody>
          <a:bodyPr lIns="108000" tIns="72000" rIns="90000" bIns="46800" anchor="ctr">
            <a:spAutoFit/>
          </a:bodyPr>
          <a:lstStyle/>
          <a:p>
            <a:pPr marL="179388" indent="-457200" eaLnBrk="1" hangingPunct="1"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700" dirty="0">
                <a:latin typeface="+mn-ea"/>
                <a:ea typeface="+mn-ea"/>
              </a:rPr>
              <a:t>（乗車定員３０人以上）</a:t>
            </a:r>
          </a:p>
        </p:txBody>
      </p:sp>
      <p:sp>
        <p:nvSpPr>
          <p:cNvPr id="45" name="テキスト ボックス 13"/>
          <p:cNvSpPr txBox="1">
            <a:spLocks noChangeArrowheads="1"/>
          </p:cNvSpPr>
          <p:nvPr/>
        </p:nvSpPr>
        <p:spPr bwMode="auto">
          <a:xfrm>
            <a:off x="5408550" y="4093576"/>
            <a:ext cx="2565400" cy="199277"/>
          </a:xfrm>
          <a:prstGeom prst="rect">
            <a:avLst/>
          </a:prstGeom>
          <a:noFill/>
          <a:ln w="25400" cmpd="dbl" algn="ctr">
            <a:noFill/>
            <a:miter lim="800000"/>
            <a:headEnd/>
            <a:tailEnd/>
          </a:ln>
        </p:spPr>
        <p:txBody>
          <a:bodyPr lIns="108000" tIns="72000" rIns="90000" bIns="46800" anchor="ctr">
            <a:spAutoFit/>
          </a:bodyPr>
          <a:lstStyle/>
          <a:p>
            <a:pPr marL="179388" indent="-457200" eaLnBrk="1" hangingPunct="1"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700" dirty="0">
                <a:latin typeface="+mn-ea"/>
                <a:ea typeface="+mn-ea"/>
              </a:rPr>
              <a:t>（乗車定員３０人未満）</a:t>
            </a:r>
          </a:p>
        </p:txBody>
      </p:sp>
      <p:sp>
        <p:nvSpPr>
          <p:cNvPr id="52" name="テキスト ボックス 18"/>
          <p:cNvSpPr txBox="1">
            <a:spLocks noChangeArrowheads="1"/>
          </p:cNvSpPr>
          <p:nvPr/>
        </p:nvSpPr>
        <p:spPr bwMode="auto">
          <a:xfrm>
            <a:off x="7099683" y="2866212"/>
            <a:ext cx="2574109" cy="327709"/>
          </a:xfrm>
          <a:prstGeom prst="rect">
            <a:avLst/>
          </a:prstGeom>
          <a:noFill/>
          <a:ln w="25400" cmpd="dbl" algn="ctr">
            <a:noFill/>
            <a:miter lim="800000"/>
            <a:headEnd/>
            <a:tailEnd/>
          </a:ln>
        </p:spPr>
        <p:txBody>
          <a:bodyPr wrap="square" lIns="108000" tIns="72000" rIns="90000" bIns="46800" anchor="ctr">
            <a:spAutoFit/>
          </a:bodyPr>
          <a:lstStyle/>
          <a:p>
            <a:pPr marL="179388" indent="-457200" eaLnBrk="1" hangingPunct="1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altLang="ja-JP" sz="900" dirty="0">
                <a:latin typeface="+mn-ea"/>
                <a:ea typeface="+mn-ea"/>
              </a:rPr>
              <a:t>【</a:t>
            </a:r>
            <a:r>
              <a:rPr lang="ja-JP" altLang="en-US" sz="900" dirty="0">
                <a:latin typeface="+mn-ea"/>
                <a:ea typeface="+mn-ea"/>
              </a:rPr>
              <a:t>ユニバーサルデザインタクシー（ＵＤタクシー）</a:t>
            </a:r>
            <a:r>
              <a:rPr lang="en-US" altLang="ja-JP" sz="900" dirty="0">
                <a:latin typeface="+mn-ea"/>
                <a:ea typeface="+mn-ea"/>
              </a:rPr>
              <a:t>】</a:t>
            </a:r>
          </a:p>
        </p:txBody>
      </p:sp>
      <p:sp>
        <p:nvSpPr>
          <p:cNvPr id="32" name="テキスト ボックス 23"/>
          <p:cNvSpPr txBox="1">
            <a:spLocks noChangeArrowheads="1"/>
          </p:cNvSpPr>
          <p:nvPr/>
        </p:nvSpPr>
        <p:spPr bwMode="auto">
          <a:xfrm>
            <a:off x="66545" y="4716066"/>
            <a:ext cx="96203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/>
              <a:t>現行のバリアフリー車両に係る自動車重量税の特例措置について、平成３３年３月３１日まで</a:t>
            </a:r>
            <a:r>
              <a:rPr lang="ja-JP" altLang="en-US" sz="1400" dirty="0">
                <a:latin typeface="+mn-ea"/>
                <a:ea typeface="+mn-ea"/>
              </a:rPr>
              <a:t>延長</a:t>
            </a:r>
            <a:r>
              <a:rPr lang="ja-JP" altLang="en-US" sz="1400" dirty="0"/>
              <a:t>する。</a:t>
            </a:r>
            <a:endParaRPr lang="en-US" altLang="ja-JP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17537</TotalTime>
  <Words>149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デザインの設定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bus-03</cp:lastModifiedBy>
  <cp:revision>781</cp:revision>
  <cp:lastPrinted>2017-07-31T09:06:17Z</cp:lastPrinted>
  <dcterms:created xsi:type="dcterms:W3CDTF">2006-12-08T15:30:18Z</dcterms:created>
  <dcterms:modified xsi:type="dcterms:W3CDTF">2018-05-02T02:31:11Z</dcterms:modified>
</cp:coreProperties>
</file>